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9" r:id="rId2"/>
  </p:sldIdLst>
  <p:sldSz cx="6858000" cy="9906000" type="A4"/>
  <p:notesSz cx="6669088" cy="9775825"/>
  <p:defaultTextStyle>
    <a:defPPr>
      <a:defRPr lang="ru-RU"/>
    </a:defPPr>
    <a:lvl1pPr marL="0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1pPr>
    <a:lvl2pPr marL="462105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2pPr>
    <a:lvl3pPr marL="924210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3pPr>
    <a:lvl4pPr marL="1386315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4pPr>
    <a:lvl5pPr marL="1848418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5pPr>
    <a:lvl6pPr marL="2310526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6pPr>
    <a:lvl7pPr marL="2772628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7pPr>
    <a:lvl8pPr marL="3234733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8pPr>
    <a:lvl9pPr marL="3696839" algn="l" defTabSz="924210" rtl="0" eaLnBrk="1" latinLnBrk="0" hangingPunct="1">
      <a:defRPr sz="18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32" userDrawn="1">
          <p15:clr>
            <a:srgbClr val="A4A3A4"/>
          </p15:clr>
        </p15:guide>
        <p15:guide id="3" orient="horz" pos="1129" userDrawn="1">
          <p15:clr>
            <a:srgbClr val="A4A3A4"/>
          </p15:clr>
        </p15:guide>
        <p15:guide id="4" orient="horz" pos="2095" userDrawn="1">
          <p15:clr>
            <a:srgbClr val="A4A3A4"/>
          </p15:clr>
        </p15:guide>
        <p15:guide id="5" pos="11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9CD2"/>
    <a:srgbClr val="0670B7"/>
    <a:srgbClr val="9DB4E0"/>
    <a:srgbClr val="D6E8F4"/>
    <a:srgbClr val="0E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138" y="84"/>
      </p:cViewPr>
      <p:guideLst>
        <p:guide pos="232"/>
        <p:guide orient="horz" pos="1129"/>
        <p:guide orient="horz" pos="2095"/>
        <p:guide pos="11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13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18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038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76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75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542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09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52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333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191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4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5C735-9465-446E-A291-AE85B1E28EDC}" type="datetimeFigureOut">
              <a:rPr lang="ru-RU" smtClean="0"/>
              <a:t>07.05.2026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65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с двумя скругленными противолежащими углами 34"/>
          <p:cNvSpPr/>
          <p:nvPr/>
        </p:nvSpPr>
        <p:spPr>
          <a:xfrm>
            <a:off x="2021366" y="1201488"/>
            <a:ext cx="4832012" cy="2311828"/>
          </a:xfrm>
          <a:custGeom>
            <a:avLst/>
            <a:gdLst>
              <a:gd name="connsiteX0" fmla="*/ 385312 w 4832012"/>
              <a:gd name="connsiteY0" fmla="*/ 0 h 2311828"/>
              <a:gd name="connsiteX1" fmla="*/ 4832012 w 4832012"/>
              <a:gd name="connsiteY1" fmla="*/ 0 h 2311828"/>
              <a:gd name="connsiteX2" fmla="*/ 4832012 w 4832012"/>
              <a:gd name="connsiteY2" fmla="*/ 0 h 2311828"/>
              <a:gd name="connsiteX3" fmla="*/ 4832012 w 4832012"/>
              <a:gd name="connsiteY3" fmla="*/ 1926516 h 2311828"/>
              <a:gd name="connsiteX4" fmla="*/ 4446700 w 4832012"/>
              <a:gd name="connsiteY4" fmla="*/ 2311828 h 2311828"/>
              <a:gd name="connsiteX5" fmla="*/ 0 w 4832012"/>
              <a:gd name="connsiteY5" fmla="*/ 2311828 h 2311828"/>
              <a:gd name="connsiteX6" fmla="*/ 0 w 4832012"/>
              <a:gd name="connsiteY6" fmla="*/ 2311828 h 2311828"/>
              <a:gd name="connsiteX7" fmla="*/ 0 w 4832012"/>
              <a:gd name="connsiteY7" fmla="*/ 385312 h 2311828"/>
              <a:gd name="connsiteX8" fmla="*/ 385312 w 4832012"/>
              <a:gd name="connsiteY8" fmla="*/ 0 h 2311828"/>
              <a:gd name="connsiteX0" fmla="*/ 552289 w 4832012"/>
              <a:gd name="connsiteY0" fmla="*/ 7952 h 2311828"/>
              <a:gd name="connsiteX1" fmla="*/ 4832012 w 4832012"/>
              <a:gd name="connsiteY1" fmla="*/ 0 h 2311828"/>
              <a:gd name="connsiteX2" fmla="*/ 4832012 w 4832012"/>
              <a:gd name="connsiteY2" fmla="*/ 0 h 2311828"/>
              <a:gd name="connsiteX3" fmla="*/ 4832012 w 4832012"/>
              <a:gd name="connsiteY3" fmla="*/ 1926516 h 2311828"/>
              <a:gd name="connsiteX4" fmla="*/ 4446700 w 4832012"/>
              <a:gd name="connsiteY4" fmla="*/ 2311828 h 2311828"/>
              <a:gd name="connsiteX5" fmla="*/ 0 w 4832012"/>
              <a:gd name="connsiteY5" fmla="*/ 2311828 h 2311828"/>
              <a:gd name="connsiteX6" fmla="*/ 0 w 4832012"/>
              <a:gd name="connsiteY6" fmla="*/ 2311828 h 2311828"/>
              <a:gd name="connsiteX7" fmla="*/ 0 w 4832012"/>
              <a:gd name="connsiteY7" fmla="*/ 385312 h 2311828"/>
              <a:gd name="connsiteX8" fmla="*/ 552289 w 4832012"/>
              <a:gd name="connsiteY8" fmla="*/ 7952 h 231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2012" h="2311828">
                <a:moveTo>
                  <a:pt x="552289" y="7952"/>
                </a:moveTo>
                <a:lnTo>
                  <a:pt x="4832012" y="0"/>
                </a:lnTo>
                <a:lnTo>
                  <a:pt x="4832012" y="0"/>
                </a:lnTo>
                <a:lnTo>
                  <a:pt x="4832012" y="1926516"/>
                </a:lnTo>
                <a:cubicBezTo>
                  <a:pt x="4832012" y="2139318"/>
                  <a:pt x="4659502" y="2311828"/>
                  <a:pt x="4446700" y="2311828"/>
                </a:cubicBezTo>
                <a:lnTo>
                  <a:pt x="0" y="2311828"/>
                </a:lnTo>
                <a:lnTo>
                  <a:pt x="0" y="2311828"/>
                </a:lnTo>
                <a:lnTo>
                  <a:pt x="0" y="385312"/>
                </a:lnTo>
                <a:cubicBezTo>
                  <a:pt x="0" y="172510"/>
                  <a:pt x="339487" y="7952"/>
                  <a:pt x="552289" y="7952"/>
                </a:cubicBezTo>
                <a:close/>
              </a:path>
            </a:pathLst>
          </a:custGeom>
          <a:solidFill>
            <a:srgbClr val="0E77BB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sp>
        <p:nvSpPr>
          <p:cNvPr id="16" name="Прямоугольник 15"/>
          <p:cNvSpPr/>
          <p:nvPr/>
        </p:nvSpPr>
        <p:spPr>
          <a:xfrm>
            <a:off x="2" y="8497588"/>
            <a:ext cx="6853376" cy="1304380"/>
          </a:xfrm>
          <a:prstGeom prst="rect">
            <a:avLst/>
          </a:prstGeom>
          <a:solidFill>
            <a:srgbClr val="0E77BB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sp>
        <p:nvSpPr>
          <p:cNvPr id="3" name="Прямоугольник 2"/>
          <p:cNvSpPr>
            <a:spLocks/>
          </p:cNvSpPr>
          <p:nvPr/>
        </p:nvSpPr>
        <p:spPr>
          <a:xfrm>
            <a:off x="1040913" y="1459977"/>
            <a:ext cx="5817087" cy="2311828"/>
          </a:xfrm>
          <a:prstGeom prst="rect">
            <a:avLst/>
          </a:prstGeom>
          <a:solidFill>
            <a:srgbClr val="0E7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97" y="414793"/>
            <a:ext cx="1043536" cy="78265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21258" y="4479402"/>
            <a:ext cx="4258843" cy="3547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428"/>
              </a:spcBef>
            </a:pP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оценить условия оказания услуг: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Комфорт и чистота помещений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Доброжелательность и вежливость персонала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Легкость получения информации</a:t>
            </a:r>
            <a:b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о работе организации и ее точность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Удобство записи для получения</a:t>
            </a:r>
            <a:b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услуги и своевременность</a:t>
            </a:r>
            <a:b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ее оказания</a:t>
            </a:r>
          </a:p>
          <a:p>
            <a:pPr marL="244907" indent="-244907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Доступность для граждан</a:t>
            </a:r>
            <a:b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" panose="020B0604020202020204" pitchFamily="34" charset="0"/>
                <a:cs typeface="Arial" panose="020B0604020202020204" pitchFamily="34" charset="0"/>
              </a:rPr>
              <a:t>с инвалидностью</a:t>
            </a:r>
          </a:p>
          <a:p>
            <a:pPr>
              <a:spcBef>
                <a:spcPts val="1714"/>
              </a:spcBef>
            </a:pP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оставить свое обращение</a:t>
            </a:r>
          </a:p>
          <a:p>
            <a:pPr>
              <a:spcBef>
                <a:spcPts val="1714"/>
              </a:spcBef>
            </a:pP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ознакомиться </a:t>
            </a:r>
            <a:b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с рейтингом организации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47704" y="1690814"/>
            <a:ext cx="4245429" cy="105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43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ОЦЕНИТЕ</a:t>
            </a:r>
            <a:br>
              <a:rPr lang="ru-RU" sz="3143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3143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НАШУ РАБОТУ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21258" y="8858297"/>
            <a:ext cx="5748871" cy="531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28" dirty="0">
                <a:solidFill>
                  <a:srgbClr val="0E77B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Ваша оценка поможет нам стать лучше и убедиться, что все хорошо!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697393" y="2846332"/>
            <a:ext cx="4028393" cy="751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2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оценить условия предоставления услуг наведите камеру Вашего телефона</a:t>
            </a:r>
            <a:br>
              <a:rPr lang="ru-RU" sz="142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2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сканируйте QR-код</a:t>
            </a:r>
          </a:p>
        </p:txBody>
      </p:sp>
      <p:sp>
        <p:nvSpPr>
          <p:cNvPr id="6" name="Овал 5"/>
          <p:cNvSpPr/>
          <p:nvPr/>
        </p:nvSpPr>
        <p:spPr>
          <a:xfrm>
            <a:off x="17616" y="1351819"/>
            <a:ext cx="2533149" cy="253314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4000" sy="104000" algn="ctr" rotWithShape="0">
              <a:srgbClr val="0E77BB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sp>
        <p:nvSpPr>
          <p:cNvPr id="15" name="Овал 14"/>
          <p:cNvSpPr/>
          <p:nvPr/>
        </p:nvSpPr>
        <p:spPr>
          <a:xfrm>
            <a:off x="354942" y="7560790"/>
            <a:ext cx="432438" cy="4324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77" y="7695562"/>
            <a:ext cx="204488" cy="16806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64" y="8910718"/>
            <a:ext cx="422254" cy="378269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921257" y="4083900"/>
            <a:ext cx="3598828" cy="400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28"/>
              </a:spcBef>
            </a:pPr>
            <a:r>
              <a:rPr lang="ru-RU" sz="2001" dirty="0">
                <a:solidFill>
                  <a:srgbClr val="0E77B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ВЫ МОЖЕТЕ:</a:t>
            </a:r>
          </a:p>
        </p:txBody>
      </p:sp>
      <p:sp>
        <p:nvSpPr>
          <p:cNvPr id="26" name="Овал 25"/>
          <p:cNvSpPr/>
          <p:nvPr/>
        </p:nvSpPr>
        <p:spPr>
          <a:xfrm>
            <a:off x="354942" y="4431751"/>
            <a:ext cx="432438" cy="4324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sp>
        <p:nvSpPr>
          <p:cNvPr id="27" name="Овал 26"/>
          <p:cNvSpPr/>
          <p:nvPr/>
        </p:nvSpPr>
        <p:spPr>
          <a:xfrm>
            <a:off x="354942" y="7034425"/>
            <a:ext cx="432438" cy="4324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1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86" y="4556539"/>
            <a:ext cx="189145" cy="16944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84" y="7158013"/>
            <a:ext cx="206549" cy="185259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2606056" y="2784311"/>
            <a:ext cx="399231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Группа 16"/>
          <p:cNvGrpSpPr/>
          <p:nvPr/>
        </p:nvGrpSpPr>
        <p:grpSpPr>
          <a:xfrm>
            <a:off x="532040" y="1850575"/>
            <a:ext cx="1503586" cy="1499096"/>
            <a:chOff x="589568" y="2738105"/>
            <a:chExt cx="3057327" cy="3024188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589568" y="2738105"/>
              <a:ext cx="3057327" cy="302418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67">
                <a:solidFill>
                  <a:schemeClr val="tx1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032506" y="3883947"/>
              <a:ext cx="2286880" cy="12619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428"/>
                </a:spcBef>
              </a:pPr>
              <a:r>
                <a:rPr lang="ru-RU" sz="1155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МЕСТО ДЛЯ </a:t>
              </a:r>
              <a:r>
                <a:rPr lang="en-US" sz="1155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QR</a:t>
              </a:r>
              <a:r>
                <a:rPr lang="ru-RU" sz="1155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-КОДА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132" y="5789680"/>
            <a:ext cx="3126997" cy="288826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461A05-E871-44C7-A3B1-8C3E468BB8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214" y="1524000"/>
            <a:ext cx="2218831" cy="213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047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</TotalTime>
  <Words>85</Words>
  <Application>Microsoft Office PowerPoint</Application>
  <PresentationFormat>Лист A4 (210x297 мм)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Wingdings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Нечаева Нина Васильевна</dc:creator>
  <cp:lastModifiedBy>Секретарь</cp:lastModifiedBy>
  <cp:revision>32</cp:revision>
  <cp:lastPrinted>2023-08-02T12:13:29Z</cp:lastPrinted>
  <dcterms:created xsi:type="dcterms:W3CDTF">2023-08-02T11:27:24Z</dcterms:created>
  <dcterms:modified xsi:type="dcterms:W3CDTF">2026-05-07T11:14:25Z</dcterms:modified>
</cp:coreProperties>
</file>